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Instrument Sans Semi Bold" panose="020B0604020202020204" charset="0"/>
      <p:regular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00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3843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Informe Analítico Completo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exhaustivo del desempeño comercial y estrategias de optimización para maximizar resultados</a:t>
            </a:r>
            <a:endParaRPr lang="en-US" sz="17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E0BADBC-F1FC-4C83-8BFF-C87DCBBBA341}"/>
              </a:ext>
            </a:extLst>
          </p:cNvPr>
          <p:cNvSpPr/>
          <p:nvPr/>
        </p:nvSpPr>
        <p:spPr>
          <a:xfrm>
            <a:off x="12518796" y="7711066"/>
            <a:ext cx="2111604" cy="5090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02782"/>
            <a:ext cx="2073593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370767"/>
            <a:ext cx="15292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 DE ACCIÓN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19751"/>
            <a:ext cx="8372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Recomendaciones Estratégicas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23736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Optimizar Tienda 8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8846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Evaluar ubicación, inventario y estrategia de marketing para mejorar su participación marginal del 0,39%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28548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3223736"/>
            <a:ext cx="6408063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2" name="Text 9"/>
          <p:cNvSpPr/>
          <p:nvPr/>
        </p:nvSpPr>
        <p:spPr>
          <a:xfrm>
            <a:off x="7428548" y="3398044"/>
            <a:ext cx="30060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Analizar Pico de Marzo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28548" y="388846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Identificar factores que impulsaron facturación de $7.8M para replicar estrategias exitosas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366147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5540454"/>
            <a:ext cx="4057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Revisar Modelo de Comisiones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603087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Verificar alineación entre comisión promedio de $765 y rentabilidad por categoría de producto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428548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8548" y="5366147"/>
            <a:ext cx="6408063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0" name="Text 17"/>
          <p:cNvSpPr/>
          <p:nvPr/>
        </p:nvSpPr>
        <p:spPr>
          <a:xfrm>
            <a:off x="7428548" y="5540454"/>
            <a:ext cx="3826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Implementar Pack Deportivo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428548" y="603087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Lanzar bundle estratégico para segundo semestre y campañas de fin de año</a:t>
            </a:r>
            <a:endParaRPr lang="en-US" sz="175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A85E812-569B-48E7-9E0C-C5236CE8EF3E}"/>
              </a:ext>
            </a:extLst>
          </p:cNvPr>
          <p:cNvSpPr/>
          <p:nvPr/>
        </p:nvSpPr>
        <p:spPr>
          <a:xfrm>
            <a:off x="12518796" y="7711066"/>
            <a:ext cx="2111604" cy="5090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151102"/>
            <a:ext cx="2185868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219087"/>
            <a:ext cx="191369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RESUMEN EJECUTIVO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668072"/>
            <a:ext cx="7143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Visión General del Negocio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83036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$72.8M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900113" y="4862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Facturación Total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35257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Ingresos acumulados del período analizado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25278" y="383036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4,761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4231719" y="4862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de Pedidos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25278" y="535257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Transacciones completadas exitosamente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383036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$3.6M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7554635" y="4862155"/>
            <a:ext cx="2852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Comisión Acumulada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535257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Ingresos por comisiones generadas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788491" y="383036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$15.3K</a:t>
            </a:r>
            <a:endParaRPr lang="en-US" sz="5850" dirty="0"/>
          </a:p>
        </p:txBody>
      </p:sp>
      <p:sp>
        <p:nvSpPr>
          <p:cNvPr id="15" name="Text 13"/>
          <p:cNvSpPr/>
          <p:nvPr/>
        </p:nvSpPr>
        <p:spPr>
          <a:xfrm>
            <a:off x="10894933" y="4862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Ticket Promedio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88491" y="5352574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Valor medio por transacción</a:t>
            </a:r>
            <a:endParaRPr lang="en-US" sz="175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E8A6245-89AB-4EBC-AB18-0794FCF5DC10}"/>
              </a:ext>
            </a:extLst>
          </p:cNvPr>
          <p:cNvSpPr/>
          <p:nvPr/>
        </p:nvSpPr>
        <p:spPr>
          <a:xfrm>
            <a:off x="12518796" y="7711066"/>
            <a:ext cx="2111604" cy="5090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4664" y="630675"/>
            <a:ext cx="1659744" cy="191929"/>
          </a:xfrm>
          <a:prstGeom prst="roundRect">
            <a:avLst>
              <a:gd name="adj" fmla="val 42546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269" y="681276"/>
            <a:ext cx="90726" cy="90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6357" y="672228"/>
            <a:ext cx="974050" cy="108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90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POR TIENDA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734664" y="930122"/>
            <a:ext cx="4487785" cy="640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Desempeño por Tienda</a:t>
            </a:r>
            <a:endParaRPr lang="en-US" sz="2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47" y="1836700"/>
            <a:ext cx="6964373" cy="3496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92111" y="5931744"/>
            <a:ext cx="2355827" cy="727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Concentración de Ingresos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3692112" y="6251013"/>
            <a:ext cx="4586102" cy="93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Las tiendas 4, 5 y 6 concentran más del </a:t>
            </a:r>
            <a:r>
              <a:rPr lang="en-US" sz="1050" dirty="0">
                <a:solidFill>
                  <a:srgbClr val="1E3063"/>
                </a:solidFill>
                <a:highlight>
                  <a:srgbClr val="84C1FA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63% de la facturación total</a:t>
            </a: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demostrando un desempeño excepcional.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692112" y="6574149"/>
            <a:ext cx="4586102" cy="93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Tienda 8 presenta una participación marginal del 0,39%, indicando posibles problemas operativos o de ubicación que requieren atención inmediata.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9928085" y="171676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22%</a:t>
            </a:r>
            <a:endParaRPr lang="en-US" sz="2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9" y="1007983"/>
            <a:ext cx="1701165" cy="170116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16893" y="279415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Tienda 4</a:t>
            </a: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9928085" y="3821787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22%</a:t>
            </a:r>
            <a:endParaRPr lang="en-US" sz="22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9" y="3113008"/>
            <a:ext cx="1701165" cy="170116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16893" y="48991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Tienda 5</a:t>
            </a:r>
            <a:endParaRPr lang="en-US" sz="1100" dirty="0"/>
          </a:p>
        </p:txBody>
      </p:sp>
      <p:sp>
        <p:nvSpPr>
          <p:cNvPr id="16" name="Text 10"/>
          <p:cNvSpPr/>
          <p:nvPr/>
        </p:nvSpPr>
        <p:spPr>
          <a:xfrm>
            <a:off x="9928085" y="592681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19%</a:t>
            </a:r>
            <a:endParaRPr lang="en-US" sz="22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7951" y="5217973"/>
            <a:ext cx="1701165" cy="170116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829086" y="690270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Tienda 6</a:t>
            </a:r>
            <a:endParaRPr lang="en-US" sz="11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1CE091-4536-4305-AB88-FA678A8CDC3E}"/>
              </a:ext>
            </a:extLst>
          </p:cNvPr>
          <p:cNvSpPr/>
          <p:nvPr/>
        </p:nvSpPr>
        <p:spPr>
          <a:xfrm>
            <a:off x="12518796" y="7711066"/>
            <a:ext cx="2111604" cy="5090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614493"/>
            <a:ext cx="2991088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278" y="2736890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2682478"/>
            <a:ext cx="244673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TENDENCIAS TEMPORALES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31314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Evolución Mensual de Facturación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48891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del comportamiento de ventas a lo largo del año revela patrones estacionales significativos</a:t>
            </a:r>
            <a:endParaRPr lang="en-US" sz="175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0352462-702E-46D2-87A6-90EC87B32B80}"/>
              </a:ext>
            </a:extLst>
          </p:cNvPr>
          <p:cNvSpPr/>
          <p:nvPr/>
        </p:nvSpPr>
        <p:spPr>
          <a:xfrm>
            <a:off x="12518796" y="7711066"/>
            <a:ext cx="2111604" cy="5090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6118" y="508635"/>
            <a:ext cx="5832038" cy="542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Tendencias Mensuales Clave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1326118" y="1399699"/>
            <a:ext cx="2822258" cy="996315"/>
          </a:xfrm>
          <a:prstGeom prst="roundRect">
            <a:avLst>
              <a:gd name="adj" fmla="val 15681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499711" y="1573292"/>
            <a:ext cx="2169914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Pico en Marzo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499711" y="1977271"/>
            <a:ext cx="2475071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$7.8M - Máximo del año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4281130" y="1399699"/>
            <a:ext cx="2822258" cy="996315"/>
          </a:xfrm>
          <a:prstGeom prst="roundRect">
            <a:avLst>
              <a:gd name="adj" fmla="val 15681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4454723" y="1573292"/>
            <a:ext cx="2169914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Descenso Progresivo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454723" y="1977271"/>
            <a:ext cx="2475071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Mayo a noviembre: -35%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1326118" y="2528768"/>
            <a:ext cx="5777270" cy="996315"/>
          </a:xfrm>
          <a:prstGeom prst="roundRect">
            <a:avLst>
              <a:gd name="adj" fmla="val 15681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1499711" y="2702362"/>
            <a:ext cx="2511266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Recuperación Diciembre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499711" y="3106341"/>
            <a:ext cx="543008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$5.2M - Leve repunte</a:t>
            </a:r>
            <a:endParaRPr lang="en-US" sz="13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394" y="1399699"/>
            <a:ext cx="5777270" cy="577727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326118" y="7475815"/>
            <a:ext cx="11978045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caída sostenida desde mayo sugiere necesidad de campañas promocionales estratégicas para el segundo semestre.</a:t>
            </a:r>
            <a:endParaRPr lang="en-US" sz="13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FCF360D-548B-4DE2-AB8B-E43D2630FB51}"/>
              </a:ext>
            </a:extLst>
          </p:cNvPr>
          <p:cNvSpPr/>
          <p:nvPr/>
        </p:nvSpPr>
        <p:spPr>
          <a:xfrm>
            <a:off x="12518796" y="7711066"/>
            <a:ext cx="2111604" cy="5090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99053" y="532448"/>
            <a:ext cx="2077879" cy="336709"/>
          </a:xfrm>
          <a:prstGeom prst="roundRect">
            <a:avLst>
              <a:gd name="adj" fmla="val 39148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16449" y="594955"/>
            <a:ext cx="1843088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DE PRODUCTOS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999053" y="928211"/>
            <a:ext cx="5677019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Desempeño por Categoría</a:t>
            </a:r>
            <a:endParaRPr lang="en-US" sz="3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53" y="1721882"/>
            <a:ext cx="1751290" cy="17512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053" y="3657838"/>
            <a:ext cx="2288381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Bolso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99053" y="4032409"/>
            <a:ext cx="3019544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Pico: Marzo $3M | Mínimo: Noviembre $1.6M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263" y="1721882"/>
            <a:ext cx="1751290" cy="17512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03263" y="3657838"/>
            <a:ext cx="2288381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Mochila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4203263" y="4032409"/>
            <a:ext cx="3019544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Pico: Enero/Abril $2M | Mínimo: Julio $1.2M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473" y="1721882"/>
            <a:ext cx="1751290" cy="175129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07473" y="3657838"/>
            <a:ext cx="2288381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Maleta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407473" y="4032409"/>
            <a:ext cx="3019544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Pico: Mayo $2M | Mínimo: Junio $1.4M</a:t>
            </a:r>
            <a:endParaRPr lang="en-US" sz="1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1683" y="1721882"/>
            <a:ext cx="1751290" cy="175129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611683" y="3657838"/>
            <a:ext cx="2288381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Tennis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10611683" y="4032409"/>
            <a:ext cx="3019663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Pico: Mayo $1.4M | Mínimo: Noviembre $0.7M</a:t>
            </a:r>
            <a:endParaRPr lang="en-US" sz="14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53" y="4857274"/>
            <a:ext cx="1751290" cy="175129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99053" y="6793230"/>
            <a:ext cx="2288381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Botella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999053" y="7167801"/>
            <a:ext cx="3019544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Pico: Marzo $1.4M | Mínimo: Octubre $0.5M</a:t>
            </a:r>
            <a:endParaRPr lang="en-US" sz="14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3263" y="4857274"/>
            <a:ext cx="1751290" cy="175129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203263" y="6793230"/>
            <a:ext cx="2288381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Audífonos</a:t>
            </a:r>
            <a:endParaRPr lang="en-US" sz="1800" dirty="0"/>
          </a:p>
        </p:txBody>
      </p:sp>
      <p:sp>
        <p:nvSpPr>
          <p:cNvPr id="22" name="Text 14"/>
          <p:cNvSpPr/>
          <p:nvPr/>
        </p:nvSpPr>
        <p:spPr>
          <a:xfrm>
            <a:off x="4203263" y="7167801"/>
            <a:ext cx="3019544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Pico: Marzo $1.2M | Mínimo: Diciembre $0.6M</a:t>
            </a:r>
            <a:endParaRPr lang="en-US" sz="14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C301057-5C00-41AD-8283-C5F7C1E784B6}"/>
              </a:ext>
            </a:extLst>
          </p:cNvPr>
          <p:cNvSpPr/>
          <p:nvPr/>
        </p:nvSpPr>
        <p:spPr>
          <a:xfrm>
            <a:off x="12518796" y="7711066"/>
            <a:ext cx="2111604" cy="5090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7261622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Variación Estacional Crítica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92" y="1925479"/>
            <a:ext cx="3830122" cy="41375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65574" y="4803567"/>
            <a:ext cx="1581140" cy="294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Mayo: Alto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7966" y="3124423"/>
            <a:ext cx="523557" cy="5235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50377" y="4174645"/>
            <a:ext cx="1539256" cy="589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Noviembre: Bajo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1827" y="2632280"/>
            <a:ext cx="523556" cy="5235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075" y="6317694"/>
            <a:ext cx="7605355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Tennis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presentan la mayor variación estacional con una </a:t>
            </a:r>
            <a:r>
              <a:rPr lang="en-US" sz="17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caída del 50%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entre mayo y noviembre, representando el mayor desafío de estabilidad en el portafolio.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8795742" y="1670804"/>
            <a:ext cx="5212318" cy="5937528"/>
          </a:xfrm>
          <a:prstGeom prst="roundRect">
            <a:avLst>
              <a:gd name="adj" fmla="val 6261"/>
            </a:avLst>
          </a:prstGeom>
          <a:solidFill>
            <a:srgbClr val="84C1FA"/>
          </a:solidFill>
          <a:ln/>
        </p:spPr>
      </p:sp>
      <p:sp>
        <p:nvSpPr>
          <p:cNvPr id="10" name="Text 5"/>
          <p:cNvSpPr/>
          <p:nvPr/>
        </p:nvSpPr>
        <p:spPr>
          <a:xfrm>
            <a:off x="9022318" y="1897142"/>
            <a:ext cx="403181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Oportunidad Identificada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9022318" y="2548295"/>
            <a:ext cx="4759166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 variación extrema requiere estrategias específicas de compensación mediante productos complementarios y promociones cruzadas.</a:t>
            </a:r>
            <a:endParaRPr lang="en-US" sz="175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9E2509E-710A-42C8-9C93-CCB63103923C}"/>
              </a:ext>
            </a:extLst>
          </p:cNvPr>
          <p:cNvSpPr/>
          <p:nvPr/>
        </p:nvSpPr>
        <p:spPr>
          <a:xfrm>
            <a:off x="12518796" y="7711066"/>
            <a:ext cx="2111604" cy="5090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4567952"/>
            <a:ext cx="3127058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878" y="4690348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4635937"/>
            <a:ext cx="25827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ESTRATEGIA RECOMENDADA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5084921"/>
            <a:ext cx="7139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Pack Deportivo de Invierno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61338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Propuesta estratégica para compensar la caída estacional y aumentar el ticket promedio</a:t>
            </a:r>
            <a:endParaRPr lang="en-US" sz="175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5720134-D5A6-4435-8719-497193B7C541}"/>
              </a:ext>
            </a:extLst>
          </p:cNvPr>
          <p:cNvSpPr/>
          <p:nvPr/>
        </p:nvSpPr>
        <p:spPr>
          <a:xfrm>
            <a:off x="12518796" y="7711066"/>
            <a:ext cx="2111604" cy="5090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0364"/>
            <a:ext cx="6166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Componentes del Pack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7277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Tennis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9726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Producto con mayor caída estacional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17277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Audífonos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379726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Ventas estables todo el año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17277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Botella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379726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Complemento perfecto deportivo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642128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</p:sp>
      <p:sp>
        <p:nvSpPr>
          <p:cNvPr id="13" name="Shape 8"/>
          <p:cNvSpPr/>
          <p:nvPr/>
        </p:nvSpPr>
        <p:spPr>
          <a:xfrm>
            <a:off x="1020604" y="486894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770" y="5055989"/>
            <a:ext cx="306110" cy="30611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604" y="5776198"/>
            <a:ext cx="3497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Aumenta Ticket Promedio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20604" y="626661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Incremento estimado del 25% en valor por transacción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5216962" y="4642128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</p:sp>
      <p:sp>
        <p:nvSpPr>
          <p:cNvPr id="18" name="Shape 12"/>
          <p:cNvSpPr/>
          <p:nvPr/>
        </p:nvSpPr>
        <p:spPr>
          <a:xfrm>
            <a:off x="5443776" y="486894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942" y="5055989"/>
            <a:ext cx="306110" cy="30611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443776" y="5776198"/>
            <a:ext cx="3475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Compensa Estacionalidad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5443776" y="626661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Productos estables equilibran caída de tennis</a:t>
            </a:r>
            <a:endParaRPr lang="en-US" sz="1750" dirty="0"/>
          </a:p>
        </p:txBody>
      </p:sp>
      <p:sp>
        <p:nvSpPr>
          <p:cNvPr id="22" name="Shape 15"/>
          <p:cNvSpPr/>
          <p:nvPr/>
        </p:nvSpPr>
        <p:spPr>
          <a:xfrm>
            <a:off x="9640133" y="4642128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</p:sp>
      <p:sp>
        <p:nvSpPr>
          <p:cNvPr id="23" name="Shape 16"/>
          <p:cNvSpPr/>
          <p:nvPr/>
        </p:nvSpPr>
        <p:spPr>
          <a:xfrm>
            <a:off x="9866948" y="486894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5055989"/>
            <a:ext cx="306110" cy="30611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9866948" y="5776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Ideal Fin de Año</a:t>
            </a:r>
            <a:endParaRPr lang="en-US" sz="2200" dirty="0"/>
          </a:p>
        </p:txBody>
      </p:sp>
      <p:sp>
        <p:nvSpPr>
          <p:cNvPr id="26" name="Text 18"/>
          <p:cNvSpPr/>
          <p:nvPr/>
        </p:nvSpPr>
        <p:spPr>
          <a:xfrm>
            <a:off x="9866948" y="626661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Perfecto para campañas navideñas y regalos</a:t>
            </a:r>
            <a:endParaRPr lang="en-US" sz="17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6092E2C-7CCC-4898-8A85-E271FC25C363}"/>
              </a:ext>
            </a:extLst>
          </p:cNvPr>
          <p:cNvSpPr/>
          <p:nvPr/>
        </p:nvSpPr>
        <p:spPr>
          <a:xfrm>
            <a:off x="12518796" y="7711066"/>
            <a:ext cx="2111604" cy="5090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470</Words>
  <Application>Microsoft Office PowerPoint</Application>
  <PresentationFormat>Personalizado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Instrument Sans Medium</vt:lpstr>
      <vt:lpstr>Calibri</vt:lpstr>
      <vt:lpstr>Instrument Sans Semi Bold</vt:lpstr>
      <vt:lpstr>Instrument Sans Light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Roswill Segovia</cp:lastModifiedBy>
  <cp:revision>2</cp:revision>
  <dcterms:created xsi:type="dcterms:W3CDTF">2026-01-28T10:29:18Z</dcterms:created>
  <dcterms:modified xsi:type="dcterms:W3CDTF">2026-01-28T10:54:18Z</dcterms:modified>
</cp:coreProperties>
</file>